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69" r:id="rId15"/>
    <p:sldId id="270" r:id="rId16"/>
    <p:sldId id="271" r:id="rId17"/>
    <p:sldId id="274" r:id="rId18"/>
    <p:sldId id="275" r:id="rId19"/>
    <p:sldId id="276" r:id="rId20"/>
    <p:sldId id="277" r:id="rId21"/>
    <p:sldId id="272" r:id="rId22"/>
    <p:sldId id="273" r:id="rId23"/>
    <p:sldId id="278" r:id="rId24"/>
    <p:sldId id="279" r:id="rId25"/>
    <p:sldId id="280" r:id="rId26"/>
    <p:sldId id="281" r:id="rId27"/>
    <p:sldId id="283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1880" y="332656"/>
            <a:ext cx="5110336" cy="1892423"/>
          </a:xfrm>
        </p:spPr>
        <p:txBody>
          <a:bodyPr/>
          <a:lstStyle/>
          <a:p>
            <a:r>
              <a:rPr lang="en-US" dirty="0" smtClean="0"/>
              <a:t>Day in,</a:t>
            </a:r>
            <a:br>
              <a:rPr lang="en-US" dirty="0" smtClean="0"/>
            </a:br>
            <a:r>
              <a:rPr lang="en-US" dirty="0" smtClean="0"/>
              <a:t>Day out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unnamed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2204864"/>
            <a:ext cx="4876800" cy="3048000"/>
          </a:xfrm>
          <a:prstGeom prst="rect">
            <a:avLst/>
          </a:prstGeom>
        </p:spPr>
      </p:pic>
      <p:pic>
        <p:nvPicPr>
          <p:cNvPr id="4" name="Рисунок 3" descr="depositphotos_213188904-stock-photo-big-family-spending-time-together.jpg"/>
          <p:cNvPicPr>
            <a:picLocks noChangeAspect="1"/>
          </p:cNvPicPr>
          <p:nvPr/>
        </p:nvPicPr>
        <p:blipFill>
          <a:blip r:embed="rId3" cstate="print"/>
          <a:srcRect l="1477" b="8980"/>
          <a:stretch>
            <a:fillRect/>
          </a:stretch>
        </p:blipFill>
        <p:spPr>
          <a:xfrm>
            <a:off x="0" y="0"/>
            <a:ext cx="4427984" cy="29862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My Perfect Day</a:t>
            </a:r>
            <a:endParaRPr lang="ru-RU" dirty="0"/>
          </a:p>
        </p:txBody>
      </p:sp>
      <p:pic>
        <p:nvPicPr>
          <p:cNvPr id="5" name="Содержимое 4" descr="5122-696x3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7300" y="1896269"/>
            <a:ext cx="6629400" cy="36957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2020-12-01_01-34-2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6084" b="49379"/>
          <a:stretch>
            <a:fillRect/>
          </a:stretch>
        </p:blipFill>
        <p:spPr>
          <a:xfrm>
            <a:off x="-252536" y="0"/>
            <a:ext cx="5580112" cy="5891139"/>
          </a:xfrm>
        </p:spPr>
      </p:pic>
      <p:pic>
        <p:nvPicPr>
          <p:cNvPr id="9" name="Рисунок 8" descr="2020-12-01_01-34-29.png"/>
          <p:cNvPicPr>
            <a:picLocks noChangeAspect="1"/>
          </p:cNvPicPr>
          <p:nvPr/>
        </p:nvPicPr>
        <p:blipFill>
          <a:blip r:embed="rId2" cstate="print"/>
          <a:srcRect l="5399" t="50000" r="14319" b="7874"/>
          <a:stretch>
            <a:fillRect/>
          </a:stretch>
        </p:blipFill>
        <p:spPr>
          <a:xfrm>
            <a:off x="4644008" y="1961456"/>
            <a:ext cx="4764205" cy="48965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43608" y="1412776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works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7704" y="2204864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gets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2852936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goes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5656" y="314096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has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1880" y="350100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leaves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91880" y="378904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catches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19872" y="407707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drives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71800" y="472514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relaxes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99792" y="508518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finishes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32240" y="1844824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takes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08304" y="2204864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cooks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36296" y="2492896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listens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28184" y="285293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watches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04048" y="342900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turns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76056" y="378904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checks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36296" y="414908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plays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48064" y="5085184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loves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76056" y="5445224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likes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48064" y="5733256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wakes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76056" y="6093296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spends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2020-12-01_01-43-2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196752"/>
            <a:ext cx="6264695" cy="4857548"/>
          </a:xfr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411760" y="3429000"/>
            <a:ext cx="6480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932040" y="4149080"/>
            <a:ext cx="7920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516216" y="4869160"/>
            <a:ext cx="6480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411760" y="5229200"/>
            <a:ext cx="5040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364088" y="5589240"/>
            <a:ext cx="5760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eleph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0"/>
            <a:ext cx="5364088" cy="3701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3106688" cy="23622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Making and cancelling an appointment</a:t>
            </a:r>
            <a:endParaRPr lang="ru-RU" dirty="0"/>
          </a:p>
        </p:txBody>
      </p:sp>
      <p:pic>
        <p:nvPicPr>
          <p:cNvPr id="5" name="Рисунок 4" descr="1456673766_woman-cell-phone-1204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48436"/>
            <a:ext cx="5111790" cy="3409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79512" y="404664"/>
          <a:ext cx="5472608" cy="596530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736304"/>
                <a:gridCol w="2736304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Making an appointment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Cancelling an appointment</a:t>
                      </a:r>
                      <a:endParaRPr lang="ru-RU" dirty="0"/>
                    </a:p>
                  </a:txBody>
                  <a:tcPr anchor="ctr"/>
                </a:tc>
              </a:tr>
              <a:tr h="1910035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47656" y="1268760"/>
            <a:ext cx="309634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/>
              <a:t>Are you free tomorrow?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When would you like to meet?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 I'm afraid I can't make it to the cinema tonight.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 We'll do it some other time.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 Shall we say 12:30 at the train station?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 Sounds great!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 How about Friday night then?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69195E-6 L -0.6 0.053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6.47549E-7 L -0.6566 0.122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" y="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32192E-6 L -0.35399 -0.145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-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9963E-6 L -0.32187 -0.068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222 L -0.65643 -0.073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" y="-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34043E-6 L -0.61007 0.0596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" y="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65495E-6 L -0.34062 -0.0908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229600" cy="5316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87074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46767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heat</a:t>
                      </a:r>
                      <a:endParaRPr lang="ru-RU" sz="2400" dirty="0" smtClean="0"/>
                    </a:p>
                    <a:p>
                      <a:pPr algn="ctr"/>
                      <a:r>
                        <a:rPr lang="en-US" sz="2400" dirty="0" smtClean="0"/>
                        <a:t>feet</a:t>
                      </a:r>
                    </a:p>
                    <a:p>
                      <a:pPr algn="ctr"/>
                      <a:r>
                        <a:rPr lang="en-US" sz="2400" dirty="0" smtClean="0"/>
                        <a:t>seek</a:t>
                      </a:r>
                    </a:p>
                    <a:p>
                      <a:pPr algn="ctr"/>
                      <a:r>
                        <a:rPr lang="en-US" sz="2400" dirty="0" smtClean="0"/>
                        <a:t>beat</a:t>
                      </a:r>
                    </a:p>
                    <a:p>
                      <a:pPr algn="ctr"/>
                      <a:r>
                        <a:rPr lang="en-US" sz="2400" dirty="0" smtClean="0"/>
                        <a:t>beef</a:t>
                      </a:r>
                    </a:p>
                    <a:p>
                      <a:pPr algn="ctr"/>
                      <a:r>
                        <a:rPr lang="en-US" sz="2400" dirty="0" smtClean="0"/>
                        <a:t>meat</a:t>
                      </a:r>
                    </a:p>
                    <a:p>
                      <a:pPr algn="ctr"/>
                      <a:r>
                        <a:rPr lang="en-US" sz="2400" dirty="0" smtClean="0"/>
                        <a:t>meet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peace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deep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keep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team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meal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hit</a:t>
                      </a:r>
                    </a:p>
                    <a:p>
                      <a:pPr algn="ctr"/>
                      <a:r>
                        <a:rPr lang="en-US" sz="2400" dirty="0" smtClean="0"/>
                        <a:t>fit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sick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bit</a:t>
                      </a:r>
                    </a:p>
                    <a:p>
                      <a:pPr algn="ctr"/>
                      <a:r>
                        <a:rPr lang="en-US" sz="2400" dirty="0" smtClean="0"/>
                        <a:t>kit</a:t>
                      </a:r>
                    </a:p>
                    <a:p>
                      <a:pPr algn="ctr"/>
                      <a:r>
                        <a:rPr lang="en-US" sz="2400" dirty="0" smtClean="0"/>
                        <a:t>tip</a:t>
                      </a:r>
                    </a:p>
                    <a:p>
                      <a:pPr algn="ctr"/>
                      <a:r>
                        <a:rPr lang="en-US" sz="2400" dirty="0" smtClean="0"/>
                        <a:t>till</a:t>
                      </a:r>
                    </a:p>
                    <a:p>
                      <a:pPr algn="ctr"/>
                      <a:r>
                        <a:rPr lang="en-US" sz="2400" dirty="0" smtClean="0"/>
                        <a:t>pick</a:t>
                      </a:r>
                    </a:p>
                    <a:p>
                      <a:pPr algn="ctr"/>
                      <a:r>
                        <a:rPr lang="en-US" sz="2400" dirty="0" smtClean="0"/>
                        <a:t>gift</a:t>
                      </a:r>
                    </a:p>
                    <a:p>
                      <a:pPr algn="ctr"/>
                      <a:r>
                        <a:rPr lang="en-US" sz="2400" dirty="0" smtClean="0"/>
                        <a:t>pig</a:t>
                      </a:r>
                    </a:p>
                    <a:p>
                      <a:pPr algn="ctr"/>
                      <a:r>
                        <a:rPr lang="en-US" sz="2400" dirty="0" smtClean="0"/>
                        <a:t>film</a:t>
                      </a:r>
                    </a:p>
                    <a:p>
                      <a:pPr algn="ctr"/>
                      <a:r>
                        <a:rPr lang="en-US" sz="2400" dirty="0" smtClean="0"/>
                        <a:t>hip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Reading rules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79712" y="141277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[ ı: ]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156176" y="134076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[ ı ]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Ex. 4, p. 42 </a:t>
            </a:r>
            <a:r>
              <a:rPr lang="en-US" dirty="0" smtClean="0"/>
              <a:t>– Make up a dialogue in pairs, use </a:t>
            </a:r>
            <a:r>
              <a:rPr lang="en-US" u="sng" dirty="0" smtClean="0"/>
              <a:t>Ex 3, p. 42 as a model</a:t>
            </a:r>
            <a:r>
              <a:rPr lang="en-US" dirty="0" smtClean="0"/>
              <a:t>. Choose a situation in Ex. 4.</a:t>
            </a:r>
          </a:p>
          <a:p>
            <a:r>
              <a:rPr lang="en-US" dirty="0" smtClean="0"/>
              <a:t>Learn the dialogue by heart.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Home task</a:t>
            </a:r>
            <a:endParaRPr lang="ru-RU"/>
          </a:p>
        </p:txBody>
      </p:sp>
      <p:pic>
        <p:nvPicPr>
          <p:cNvPr id="4" name="Рисунок 3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349352"/>
            <a:ext cx="3508648" cy="3508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Progress Check</a:t>
            </a:r>
            <a:endParaRPr lang="ru-RU" dirty="0"/>
          </a:p>
        </p:txBody>
      </p:sp>
      <p:pic>
        <p:nvPicPr>
          <p:cNvPr id="5" name="Содержимое 4" descr="5122-696x3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7300" y="1896269"/>
            <a:ext cx="6629400" cy="36957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20-12-07_22-45-14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0000" contrast="40000"/>
          </a:blip>
          <a:stretch>
            <a:fillRect/>
          </a:stretch>
        </p:blipFill>
        <p:spPr>
          <a:xfrm>
            <a:off x="3131840" y="139992"/>
            <a:ext cx="6664408" cy="6718008"/>
          </a:xfrm>
        </p:spPr>
      </p:pic>
      <p:sp>
        <p:nvSpPr>
          <p:cNvPr id="6" name="TextBox 5"/>
          <p:cNvSpPr txBox="1"/>
          <p:nvPr/>
        </p:nvSpPr>
        <p:spPr>
          <a:xfrm>
            <a:off x="4572000" y="119675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n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119675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4168" y="119675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6216" y="119675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s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6296" y="119675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Comic Sans MS" pitchFamily="66" charset="0"/>
              </a:rPr>
              <a:t>i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68344" y="119675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n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16216" y="155679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a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4128" y="155679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n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92080" y="155679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a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76256" y="155679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s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6296" y="155679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t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28384" y="155679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c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24128" y="198884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o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16216" y="198884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Comic Sans MS" pitchFamily="66" charset="0"/>
              </a:rPr>
              <a:t>i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76256" y="198884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n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36296" y="191683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g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23" name="Рисунок 22" descr="2020-12-07_22-45-44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0528" y="2348880"/>
            <a:ext cx="4860540" cy="216024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084168" y="234888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r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16216" y="234888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76256" y="234888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a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84168" y="270892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u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16216" y="270892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l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24128" y="314096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u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16216" y="314096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u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76256" y="314096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l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64088" y="350100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x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84168" y="350100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Comic Sans MS" pitchFamily="66" charset="0"/>
              </a:rPr>
              <a:t>i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16216" y="350100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t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76256" y="350100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i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68344" y="350100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g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32040" y="393305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n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24128" y="386104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o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56176" y="393305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y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16216" y="393305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a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08304" y="386104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l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68344" y="386104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32040" y="429309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Comic Sans MS" pitchFamily="66" charset="0"/>
              </a:rPr>
              <a:t>i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24128" y="429309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g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16216" y="429309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s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76256" y="429309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t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668344" y="429309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n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028384" y="429309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g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Go out with</a:t>
            </a:r>
          </a:p>
          <a:p>
            <a:r>
              <a:rPr lang="en-US" dirty="0" smtClean="0"/>
              <a:t>Listen to</a:t>
            </a:r>
          </a:p>
          <a:p>
            <a:r>
              <a:rPr lang="en-US" dirty="0" smtClean="0"/>
              <a:t>Eat out</a:t>
            </a:r>
          </a:p>
          <a:p>
            <a:r>
              <a:rPr lang="en-US" dirty="0" smtClean="0"/>
              <a:t>Put on</a:t>
            </a:r>
          </a:p>
          <a:p>
            <a:r>
              <a:rPr lang="en-US" dirty="0" smtClean="0"/>
              <a:t>Put up</a:t>
            </a:r>
          </a:p>
          <a:p>
            <a:r>
              <a:rPr lang="en-US" dirty="0" smtClean="0"/>
              <a:t>Set off</a:t>
            </a:r>
          </a:p>
          <a:p>
            <a:r>
              <a:rPr lang="en-US" dirty="0" smtClean="0"/>
              <a:t>Arrive in</a:t>
            </a:r>
          </a:p>
          <a:p>
            <a:r>
              <a:rPr lang="en-US" dirty="0" smtClean="0"/>
              <a:t>Get along with</a:t>
            </a:r>
          </a:p>
          <a:p>
            <a:r>
              <a:rPr lang="en-US" dirty="0" smtClean="0"/>
              <a:t>Worry about</a:t>
            </a:r>
          </a:p>
          <a:p>
            <a:r>
              <a:rPr lang="en-US" dirty="0" smtClean="0"/>
              <a:t>Pass along </a:t>
            </a:r>
          </a:p>
          <a:p>
            <a:r>
              <a:rPr lang="en-US" dirty="0" smtClean="0"/>
              <a:t>Find out</a:t>
            </a:r>
          </a:p>
          <a:p>
            <a:r>
              <a:rPr lang="en-US" dirty="0" smtClean="0"/>
              <a:t>Wake up</a:t>
            </a:r>
            <a:endParaRPr lang="ru-RU" dirty="0" smtClean="0"/>
          </a:p>
          <a:p>
            <a:r>
              <a:rPr lang="en-US" dirty="0" smtClean="0"/>
              <a:t>Argue with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Предоставлять, давать</a:t>
            </a:r>
          </a:p>
          <a:p>
            <a:r>
              <a:rPr lang="ru-RU" dirty="0" smtClean="0"/>
              <a:t>Ругаться с </a:t>
            </a:r>
            <a:r>
              <a:rPr lang="ru-RU" dirty="0" err="1" smtClean="0"/>
              <a:t>к-л</a:t>
            </a:r>
            <a:endParaRPr lang="ru-RU" dirty="0" smtClean="0"/>
          </a:p>
          <a:p>
            <a:r>
              <a:rPr lang="ru-RU" dirty="0" smtClean="0"/>
              <a:t>Выходить на улицу (гулять)</a:t>
            </a:r>
          </a:p>
          <a:p>
            <a:r>
              <a:rPr lang="ru-RU" dirty="0" smtClean="0"/>
              <a:t>Кушать не дома</a:t>
            </a:r>
          </a:p>
          <a:p>
            <a:r>
              <a:rPr lang="ru-RU" dirty="0" smtClean="0"/>
              <a:t>Просыпаться</a:t>
            </a:r>
          </a:p>
          <a:p>
            <a:r>
              <a:rPr lang="ru-RU" dirty="0" smtClean="0"/>
              <a:t>Надевать</a:t>
            </a:r>
          </a:p>
          <a:p>
            <a:r>
              <a:rPr lang="ru-RU" dirty="0" smtClean="0"/>
              <a:t>Слушать</a:t>
            </a:r>
          </a:p>
          <a:p>
            <a:r>
              <a:rPr lang="ru-RU" dirty="0" smtClean="0"/>
              <a:t>Переживать о ч-л</a:t>
            </a:r>
          </a:p>
          <a:p>
            <a:r>
              <a:rPr lang="ru-RU" dirty="0" smtClean="0"/>
              <a:t>Отправляться в путь</a:t>
            </a:r>
          </a:p>
          <a:p>
            <a:r>
              <a:rPr lang="ru-RU" dirty="0" smtClean="0"/>
              <a:t>Устанавливать</a:t>
            </a:r>
          </a:p>
          <a:p>
            <a:r>
              <a:rPr lang="ru-RU" dirty="0" smtClean="0"/>
              <a:t>Выяснять</a:t>
            </a:r>
          </a:p>
          <a:p>
            <a:r>
              <a:rPr lang="ru-RU" dirty="0" smtClean="0"/>
              <a:t>Ладить с </a:t>
            </a:r>
            <a:r>
              <a:rPr lang="ru-RU" dirty="0" err="1" smtClean="0"/>
              <a:t>к-л</a:t>
            </a:r>
            <a:endParaRPr lang="en-US" dirty="0" smtClean="0"/>
          </a:p>
          <a:p>
            <a:r>
              <a:rPr lang="ru-RU" dirty="0" smtClean="0"/>
              <a:t>Прибывать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 the </a:t>
            </a:r>
            <a:r>
              <a:rPr lang="en-US" dirty="0" err="1" smtClean="0"/>
              <a:t>colunms</a:t>
            </a:r>
            <a:r>
              <a:rPr lang="en-US" dirty="0" smtClean="0"/>
              <a:t> 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627784" y="1628800"/>
            <a:ext cx="2232248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195736" y="1916832"/>
            <a:ext cx="2736304" cy="1944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979712" y="2276872"/>
            <a:ext cx="288032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835696" y="2564904"/>
            <a:ext cx="3096344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907704" y="2924944"/>
            <a:ext cx="2952328" cy="1872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907704" y="3284984"/>
            <a:ext cx="2952328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123728" y="3573016"/>
            <a:ext cx="2736304" cy="2160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915816" y="3861048"/>
            <a:ext cx="1944216" cy="1584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2627784" y="4149080"/>
            <a:ext cx="2232248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2411760" y="1628800"/>
            <a:ext cx="2448272" cy="28803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2123728" y="4869160"/>
            <a:ext cx="2736304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2123728" y="3140968"/>
            <a:ext cx="2736304" cy="20162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2411760" y="1988840"/>
            <a:ext cx="2448272" cy="3456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brush teeth </a:t>
            </a:r>
            <a:r>
              <a:rPr lang="en-US" dirty="0" smtClean="0"/>
              <a:t>in the morning and in the evening.</a:t>
            </a:r>
          </a:p>
          <a:p>
            <a:endParaRPr lang="en-US" dirty="0" smtClean="0"/>
          </a:p>
          <a:p>
            <a:r>
              <a:rPr lang="en-US" dirty="0" smtClean="0"/>
              <a:t>I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play sports </a:t>
            </a:r>
            <a:r>
              <a:rPr lang="en-US" dirty="0" smtClean="0"/>
              <a:t>at weekends.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the model</a:t>
            </a:r>
            <a:endParaRPr lang="ru-RU" dirty="0"/>
          </a:p>
        </p:txBody>
      </p:sp>
      <p:pic>
        <p:nvPicPr>
          <p:cNvPr id="4" name="Рисунок 3" descr="ba03bac835ccb7b69122ecd897c931c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6176" y="0"/>
            <a:ext cx="2338268" cy="256096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020-12-07_22-42-5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88640"/>
            <a:ext cx="5976664" cy="6447379"/>
          </a:xfrm>
        </p:spPr>
      </p:pic>
      <p:sp>
        <p:nvSpPr>
          <p:cNvPr id="8" name="TextBox 7"/>
          <p:cNvSpPr txBox="1"/>
          <p:nvPr/>
        </p:nvSpPr>
        <p:spPr>
          <a:xfrm>
            <a:off x="4716016" y="1844824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go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9992" y="350100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have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5157192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d</a:t>
            </a:r>
            <a:r>
              <a:rPr lang="en-US" sz="2400" dirty="0" smtClean="0">
                <a:latin typeface="Comic Sans MS" pitchFamily="66" charset="0"/>
              </a:rPr>
              <a:t>o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55984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 smtClean="0"/>
              <a:t>I / You/We/They + </a:t>
            </a:r>
            <a:r>
              <a:rPr lang="ru-RU" sz="4800" b="1" dirty="0" smtClean="0"/>
              <a:t>глагол</a:t>
            </a:r>
            <a:endParaRPr lang="en-US" sz="4000" b="1" dirty="0" smtClean="0"/>
          </a:p>
          <a:p>
            <a:r>
              <a:rPr lang="en-US" sz="4000" dirty="0" smtClean="0"/>
              <a:t>He/ She/It +</a:t>
            </a:r>
            <a:r>
              <a:rPr lang="ru-RU" sz="4800" b="1" dirty="0" smtClean="0"/>
              <a:t>глагол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(e)s</a:t>
            </a:r>
          </a:p>
          <a:p>
            <a:endParaRPr lang="en-US" sz="4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600" dirty="0" smtClean="0"/>
              <a:t>I never wake up late.</a:t>
            </a:r>
          </a:p>
          <a:p>
            <a:r>
              <a:rPr lang="en-US" sz="3600" dirty="0" smtClean="0"/>
              <a:t>He never wake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3600" dirty="0" smtClean="0"/>
              <a:t> up late.</a:t>
            </a:r>
          </a:p>
          <a:p>
            <a:endParaRPr lang="en-US" sz="3600" dirty="0" smtClean="0"/>
          </a:p>
          <a:p>
            <a:r>
              <a:rPr lang="en-US" sz="3600" dirty="0" smtClean="0"/>
              <a:t>You always go to the theatre on Sunday.</a:t>
            </a:r>
          </a:p>
          <a:p>
            <a:r>
              <a:rPr lang="en-US" sz="3600" dirty="0" smtClean="0"/>
              <a:t>She always go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es</a:t>
            </a:r>
            <a:r>
              <a:rPr lang="en-US" sz="3600" dirty="0" smtClean="0"/>
              <a:t> to the theatre on Sundays. </a:t>
            </a:r>
          </a:p>
          <a:p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Present Simple Tense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en-US" dirty="0" smtClean="0"/>
              <a:t> I go to school.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en-US" dirty="0" smtClean="0"/>
              <a:t> He goes to school.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dirty="0" smtClean="0"/>
              <a:t> I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don’t</a:t>
            </a:r>
            <a:r>
              <a:rPr lang="en-US" dirty="0" smtClean="0"/>
              <a:t> go to school.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dirty="0" smtClean="0"/>
              <a:t> 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doesn’t</a:t>
            </a:r>
            <a:r>
              <a:rPr lang="en-US" dirty="0" smtClean="0"/>
              <a:t> go to school.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Do</a:t>
            </a:r>
            <a:r>
              <a:rPr lang="en-US" dirty="0" smtClean="0"/>
              <a:t> you go to school?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Does </a:t>
            </a:r>
            <a:r>
              <a:rPr lang="en-US" dirty="0" smtClean="0"/>
              <a:t>he go to school?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Present Simple Tense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20-12-08_00-08-4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620688"/>
            <a:ext cx="7281875" cy="57011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411760" y="407707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spend</a:t>
            </a:r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s</a:t>
            </a:r>
            <a:endParaRPr lang="ru-RU" sz="2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458112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walk</a:t>
            </a:r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s</a:t>
            </a:r>
            <a:endParaRPr lang="ru-RU" sz="2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5013176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begin</a:t>
            </a:r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s</a:t>
            </a:r>
            <a:endParaRPr lang="ru-RU" sz="2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1760" y="558924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play</a:t>
            </a:r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s</a:t>
            </a:r>
            <a:endParaRPr lang="ru-RU" sz="2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9952" y="458112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wash</a:t>
            </a:r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es</a:t>
            </a:r>
            <a:endParaRPr lang="ru-RU" sz="2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9952" y="5013176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do</a:t>
            </a:r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es</a:t>
            </a:r>
            <a:endParaRPr lang="ru-RU" sz="2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1960" y="551723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watch</a:t>
            </a:r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es</a:t>
            </a:r>
            <a:endParaRPr lang="ru-RU" sz="2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8144" y="407707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stud</a:t>
            </a:r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ies</a:t>
            </a:r>
            <a:endParaRPr lang="ru-RU" sz="2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0152" y="458112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tr</a:t>
            </a:r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ies</a:t>
            </a:r>
            <a:endParaRPr lang="ru-RU" sz="2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8144" y="5013176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tid</a:t>
            </a:r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ies</a:t>
            </a:r>
            <a:endParaRPr lang="ru-RU" sz="2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2160" y="551723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fl</a:t>
            </a:r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ies</a:t>
            </a:r>
            <a:endParaRPr lang="ru-RU" sz="2000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20-12-08_00-13-2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302011"/>
            <a:ext cx="4824536" cy="6555989"/>
          </a:xfrm>
        </p:spPr>
      </p:pic>
      <p:sp>
        <p:nvSpPr>
          <p:cNvPr id="5" name="TextBox 4"/>
          <p:cNvSpPr txBox="1"/>
          <p:nvPr/>
        </p:nvSpPr>
        <p:spPr>
          <a:xfrm>
            <a:off x="3635896" y="83671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Do</a:t>
            </a:r>
            <a:endParaRPr lang="ru-RU" sz="24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1124744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don’t</a:t>
            </a:r>
            <a:endParaRPr lang="ru-RU" sz="2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1556792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Does</a:t>
            </a:r>
            <a:endParaRPr lang="ru-RU" sz="2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0" y="213285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does</a:t>
            </a:r>
            <a:endParaRPr lang="ru-RU" sz="2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9872" y="249289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Do</a:t>
            </a:r>
            <a:endParaRPr lang="ru-RU" sz="2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3968" y="278092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don’t</a:t>
            </a:r>
            <a:endParaRPr lang="ru-RU" sz="2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9872" y="321297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D</a:t>
            </a:r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oes</a:t>
            </a:r>
            <a:endParaRPr lang="ru-RU" sz="2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1960" y="350100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does</a:t>
            </a:r>
            <a:endParaRPr lang="ru-RU" sz="2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9872" y="386104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Do</a:t>
            </a:r>
            <a:endParaRPr lang="ru-RU" sz="2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55976" y="414908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do</a:t>
            </a:r>
            <a:endParaRPr lang="ru-RU" sz="2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19872" y="450912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Does</a:t>
            </a:r>
            <a:endParaRPr lang="ru-RU" sz="2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7944" y="4869160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doesn’t</a:t>
            </a:r>
            <a:endParaRPr lang="ru-RU" sz="2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91880" y="522920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Does</a:t>
            </a:r>
            <a:endParaRPr lang="ru-RU" sz="2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11960" y="5589240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doesn’t</a:t>
            </a:r>
            <a:endParaRPr lang="ru-RU" sz="2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91880" y="594928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Do</a:t>
            </a:r>
            <a:endParaRPr lang="ru-RU" sz="2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67944" y="6237312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do</a:t>
            </a:r>
            <a:endParaRPr lang="ru-RU" sz="2000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20-12-08_00-14-0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332656"/>
            <a:ext cx="5424259" cy="3212976"/>
          </a:xfrm>
        </p:spPr>
      </p:pic>
      <p:pic>
        <p:nvPicPr>
          <p:cNvPr id="5" name="Рисунок 4" descr="2020-12-08_00-19-4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3429000"/>
            <a:ext cx="5328592" cy="17006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9832" y="119675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spends</a:t>
            </a:r>
            <a:endParaRPr lang="ru-RU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15567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go</a:t>
            </a:r>
            <a:endParaRPr lang="ru-RU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227687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doesn’t work</a:t>
            </a:r>
            <a:endParaRPr lang="ru-RU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3968" y="263691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visits</a:t>
            </a:r>
            <a:endParaRPr lang="ru-RU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350100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does he do</a:t>
            </a:r>
            <a:endParaRPr lang="ru-RU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5896" y="38610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works</a:t>
            </a:r>
            <a:endParaRPr lang="ru-RU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3888" y="42210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doesn’t like</a:t>
            </a:r>
            <a:endParaRPr lang="ru-RU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3928" y="45811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prefers</a:t>
            </a:r>
            <a:endParaRPr lang="ru-RU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I always arrive at work early. – </a:t>
            </a:r>
            <a:r>
              <a:rPr lang="en-US" i="1" dirty="0" smtClean="0">
                <a:solidFill>
                  <a:srgbClr val="00B050"/>
                </a:solidFill>
              </a:rPr>
              <a:t>Do you always arrive at work early?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They usually eats breakfast. – </a:t>
            </a:r>
            <a:endParaRPr lang="en-US" i="1" dirty="0" smtClean="0"/>
          </a:p>
          <a:p>
            <a:pPr marL="624078" indent="-514350">
              <a:buFont typeface="+mj-lt"/>
              <a:buAutoNum type="arabicPeriod"/>
            </a:pP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We often see Sarah. - …</a:t>
            </a:r>
          </a:p>
          <a:p>
            <a:pPr marL="624078" indent="-514350">
              <a:buFont typeface="+mj-lt"/>
              <a:buAutoNum type="arabicPeriod"/>
            </a:pP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Linda lives in London. - …</a:t>
            </a:r>
          </a:p>
          <a:p>
            <a:pPr marL="624078" indent="-514350">
              <a:buFont typeface="+mj-lt"/>
              <a:buAutoNum type="arabicPeriod"/>
            </a:pP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He often plays the piano. - …</a:t>
            </a:r>
          </a:p>
          <a:p>
            <a:pPr marL="624078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Rewrite these </a:t>
            </a:r>
            <a:r>
              <a:rPr lang="en-US" dirty="0" smtClean="0"/>
              <a:t>s</a:t>
            </a:r>
            <a:r>
              <a:rPr lang="en-US" dirty="0" smtClean="0"/>
              <a:t>entences to their question form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2780928"/>
            <a:ext cx="6516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B050"/>
                </a:solidFill>
                <a:latin typeface="Comic Sans MS" pitchFamily="66" charset="0"/>
              </a:rPr>
              <a:t>Do they usually </a:t>
            </a:r>
            <a:r>
              <a:rPr lang="en-US" sz="2800" i="1" dirty="0" smtClean="0">
                <a:solidFill>
                  <a:srgbClr val="00B050"/>
                </a:solidFill>
                <a:latin typeface="Comic Sans MS" pitchFamily="66" charset="0"/>
              </a:rPr>
              <a:t>eat breakfast?</a:t>
            </a:r>
            <a:endParaRPr lang="ru-RU" sz="28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3717032"/>
            <a:ext cx="6516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B050"/>
                </a:solidFill>
                <a:latin typeface="Comic Sans MS" pitchFamily="66" charset="0"/>
              </a:rPr>
              <a:t>Do we often see Sarah?</a:t>
            </a:r>
            <a:endParaRPr lang="ru-RU" sz="28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4653136"/>
            <a:ext cx="6516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B050"/>
                </a:solidFill>
                <a:latin typeface="Comic Sans MS" pitchFamily="66" charset="0"/>
              </a:rPr>
              <a:t>Does </a:t>
            </a:r>
            <a:r>
              <a:rPr lang="en-US" sz="2800" i="1" dirty="0" smtClean="0">
                <a:solidFill>
                  <a:srgbClr val="00B050"/>
                </a:solidFill>
                <a:latin typeface="Comic Sans MS" pitchFamily="66" charset="0"/>
              </a:rPr>
              <a:t>Linda live in London?</a:t>
            </a:r>
            <a:endParaRPr lang="ru-RU" sz="28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5517232"/>
            <a:ext cx="6516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B050"/>
                </a:solidFill>
                <a:latin typeface="Comic Sans MS" pitchFamily="66" charset="0"/>
              </a:rPr>
              <a:t>Does </a:t>
            </a:r>
            <a:r>
              <a:rPr lang="en-US" sz="2800" i="1" dirty="0" smtClean="0">
                <a:solidFill>
                  <a:srgbClr val="00B050"/>
                </a:solidFill>
                <a:latin typeface="Comic Sans MS" pitchFamily="66" charset="0"/>
              </a:rPr>
              <a:t>he often play the piano?</a:t>
            </a:r>
            <a:endParaRPr lang="ru-RU" sz="2800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Get ready for the test on Module 4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Home task</a:t>
            </a:r>
            <a:endParaRPr lang="ru-RU"/>
          </a:p>
        </p:txBody>
      </p:sp>
      <p:pic>
        <p:nvPicPr>
          <p:cNvPr id="4" name="Рисунок 3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349352"/>
            <a:ext cx="3508648" cy="3508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4898cf540490359f26b401e93afb5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61615" y="1481138"/>
            <a:ext cx="3620770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know who this boy is?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55984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 smtClean="0"/>
              <a:t>I / You/We/They + </a:t>
            </a:r>
            <a:r>
              <a:rPr lang="ru-RU" sz="4800" b="1" dirty="0" smtClean="0"/>
              <a:t>глагол</a:t>
            </a:r>
            <a:endParaRPr lang="en-US" sz="4000" b="1" dirty="0" smtClean="0"/>
          </a:p>
          <a:p>
            <a:r>
              <a:rPr lang="en-US" sz="4000" dirty="0" smtClean="0"/>
              <a:t>He/ She/It +</a:t>
            </a:r>
            <a:r>
              <a:rPr lang="ru-RU" sz="4800" b="1" dirty="0" smtClean="0"/>
              <a:t>глагол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(e)s</a:t>
            </a:r>
          </a:p>
          <a:p>
            <a:endParaRPr lang="en-US" sz="4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600" dirty="0" smtClean="0"/>
              <a:t>I never wake up late.</a:t>
            </a:r>
          </a:p>
          <a:p>
            <a:r>
              <a:rPr lang="en-US" sz="3600" dirty="0" smtClean="0"/>
              <a:t>He never wake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3600" dirty="0" smtClean="0"/>
              <a:t> up late.</a:t>
            </a:r>
          </a:p>
          <a:p>
            <a:endParaRPr lang="en-US" sz="3600" dirty="0" smtClean="0"/>
          </a:p>
          <a:p>
            <a:r>
              <a:rPr lang="en-US" sz="3600" dirty="0" smtClean="0"/>
              <a:t>You always go to the theatre on Sunday.</a:t>
            </a:r>
          </a:p>
          <a:p>
            <a:r>
              <a:rPr lang="en-US" sz="3600" dirty="0" smtClean="0"/>
              <a:t>She always go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es</a:t>
            </a:r>
            <a:r>
              <a:rPr lang="en-US" sz="3600" dirty="0" smtClean="0"/>
              <a:t> to the theatre on Sundays. </a:t>
            </a:r>
          </a:p>
          <a:p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Present Simple Tense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en-US" dirty="0" smtClean="0"/>
              <a:t> I go to school.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en-US" dirty="0" smtClean="0"/>
              <a:t> He goes to school.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dirty="0" smtClean="0"/>
              <a:t> I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don’t</a:t>
            </a:r>
            <a:r>
              <a:rPr lang="en-US" dirty="0" smtClean="0"/>
              <a:t> go to school.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dirty="0" smtClean="0"/>
              <a:t> 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doesn’t</a:t>
            </a:r>
            <a:r>
              <a:rPr lang="en-US" dirty="0" smtClean="0"/>
              <a:t> go to school.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Do</a:t>
            </a:r>
            <a:r>
              <a:rPr lang="en-US" dirty="0" smtClean="0"/>
              <a:t> you go to school?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Does </a:t>
            </a:r>
            <a:r>
              <a:rPr lang="en-US" dirty="0" smtClean="0"/>
              <a:t>he go to school?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Present Simple Tense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How about…?</a:t>
            </a:r>
            <a:endParaRPr lang="ru-RU" dirty="0"/>
          </a:p>
        </p:txBody>
      </p:sp>
      <p:pic>
        <p:nvPicPr>
          <p:cNvPr id="6" name="Содержимое 5" descr="unnamed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988840"/>
            <a:ext cx="6716521" cy="40272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2020-11-27_00-57-00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9099" y="332656"/>
            <a:ext cx="6522046" cy="6048671"/>
          </a:xfrm>
        </p:spPr>
      </p:pic>
      <p:sp>
        <p:nvSpPr>
          <p:cNvPr id="11" name="TextBox 10"/>
          <p:cNvSpPr txBox="1"/>
          <p:nvPr/>
        </p:nvSpPr>
        <p:spPr>
          <a:xfrm>
            <a:off x="2267744" y="1772816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Do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5976" y="227687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don’t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1760" y="270892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Does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99792" y="306896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does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5776" y="3501008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Do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83768" y="3933056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don’t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39752" y="4365104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Does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91880" y="4869160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doesn’t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11760" y="522920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Do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35896" y="5661248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don’t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20-11-27_01-10-59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3848" y="282303"/>
            <a:ext cx="5731520" cy="6575697"/>
          </a:xfrm>
        </p:spPr>
      </p:pic>
      <p:sp>
        <p:nvSpPr>
          <p:cNvPr id="5" name="TextBox 4"/>
          <p:cNvSpPr txBox="1"/>
          <p:nvPr/>
        </p:nvSpPr>
        <p:spPr>
          <a:xfrm>
            <a:off x="4355976" y="2780928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I’m afraid 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3501008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I don’t think so.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960" y="4653136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That’s a great 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5373216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Count me in.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6093296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is not really my thing</a:t>
            </a:r>
            <a:endParaRPr lang="ru-RU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pairs make up a dialogue. Use Ex. 6, p. 38-39 as a module.</a:t>
            </a:r>
          </a:p>
          <a:p>
            <a:r>
              <a:rPr lang="en-US" dirty="0" smtClean="0"/>
              <a:t>Learn in by heart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task</a:t>
            </a:r>
            <a:endParaRPr lang="ru-RU" dirty="0"/>
          </a:p>
        </p:txBody>
      </p:sp>
      <p:pic>
        <p:nvPicPr>
          <p:cNvPr id="4" name="Рисунок 3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852936"/>
            <a:ext cx="3508648" cy="3508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210</TotalTime>
  <Words>656</Words>
  <Application>Microsoft Office PowerPoint</Application>
  <PresentationFormat>Экран (4:3)</PresentationFormat>
  <Paragraphs>264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Открытая</vt:lpstr>
      <vt:lpstr>Day in, Day out</vt:lpstr>
      <vt:lpstr>Use the model</vt:lpstr>
      <vt:lpstr>Do you know who this boy is?</vt:lpstr>
      <vt:lpstr>Present Simple Tense</vt:lpstr>
      <vt:lpstr>Present Simple Tense</vt:lpstr>
      <vt:lpstr>How about…?</vt:lpstr>
      <vt:lpstr>Слайд 7</vt:lpstr>
      <vt:lpstr>Слайд 8</vt:lpstr>
      <vt:lpstr>Home task</vt:lpstr>
      <vt:lpstr>My Perfect Day</vt:lpstr>
      <vt:lpstr>Слайд 11</vt:lpstr>
      <vt:lpstr>Слайд 12</vt:lpstr>
      <vt:lpstr>Making and cancelling an appointment</vt:lpstr>
      <vt:lpstr>Слайд 14</vt:lpstr>
      <vt:lpstr>Reading rules</vt:lpstr>
      <vt:lpstr>Home task</vt:lpstr>
      <vt:lpstr>Progress Check</vt:lpstr>
      <vt:lpstr>Слайд 18</vt:lpstr>
      <vt:lpstr>Match the colunms </vt:lpstr>
      <vt:lpstr>Слайд 20</vt:lpstr>
      <vt:lpstr>Present Simple Tense</vt:lpstr>
      <vt:lpstr>Present Simple Tense</vt:lpstr>
      <vt:lpstr>Слайд 23</vt:lpstr>
      <vt:lpstr>Слайд 24</vt:lpstr>
      <vt:lpstr>Слайд 25</vt:lpstr>
      <vt:lpstr>Rewrite these sentences to their question form</vt:lpstr>
      <vt:lpstr>Home task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in, Day out</dc:title>
  <dc:creator>User</dc:creator>
  <cp:lastModifiedBy>User</cp:lastModifiedBy>
  <cp:revision>39</cp:revision>
  <dcterms:created xsi:type="dcterms:W3CDTF">2020-11-22T16:02:35Z</dcterms:created>
  <dcterms:modified xsi:type="dcterms:W3CDTF">2020-12-07T15:33:19Z</dcterms:modified>
</cp:coreProperties>
</file>